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dledning" id="{2936C58D-0E88-26BA-78E1-6533B43670DA}">
          <p14:sldIdLst>
            <p14:sldId id="256"/>
          </p14:sldIdLst>
        </p14:section>
        <p14:section name="Rammen" id="{36CCF0FC-94C3-7452-CE2B-B3E8A7F991CD}">
          <p14:sldIdLst>
            <p14:sldId id="257"/>
            <p14:sldId id="258"/>
            <p14:sldId id="259"/>
            <p14:sldId id="260"/>
          </p14:sldIdLst>
        </p14:section>
        <p14:section name="Koblingerne" id="{8CF56C9C-D22F-AAB6-72D2-6DF39C5B7C97}">
          <p14:sldIdLst>
            <p14:sldId id="261"/>
            <p14:sldId id="262"/>
            <p14:sldId id="266"/>
          </p14:sldIdLst>
        </p14:section>
        <p14:section name="I praksis og videre" id="{3DE6285B-AB79-C5A4-6FEA-3962B1D050CD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3E3F0A-35BF-4857-836D-D1F926D51BA4}" v="9" dt="2026-10-24T13:32:19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en Juhl Møller (STJM)" userId="8806148a-429e-4f69-a573-b3f4ffc2baac" providerId="ADAL" clId="{03A5EEB7-98F0-404E-8723-DC088E3672F6}"/>
    <pc:docChg chg="undo custSel addSld delSld modSld modSection">
      <pc:chgData name="Steen Juhl Møller (STJM)" userId="8806148a-429e-4f69-a573-b3f4ffc2baac" providerId="ADAL" clId="{03A5EEB7-98F0-404E-8723-DC088E3672F6}" dt="2026-10-24T13:32:42.663" v="817" actId="20577"/>
      <pc:docMkLst>
        <pc:docMk/>
      </pc:docMkLst>
      <pc:sldChg chg="addSp delSp modSp mod">
        <pc:chgData name="Steen Juhl Møller (STJM)" userId="8806148a-429e-4f69-a573-b3f4ffc2baac" providerId="ADAL" clId="{03A5EEB7-98F0-404E-8723-DC088E3672F6}" dt="2026-10-24T13:32:42.663" v="817" actId="20577"/>
        <pc:sldMkLst>
          <pc:docMk/>
          <pc:sldMk cId="0" sldId="256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6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6"/>
            <ac:spMk id="3" creationId="{00000000-0000-0000-0000-000000000000}"/>
          </ac:spMkLst>
        </pc:spChg>
        <pc:spChg chg="del mod">
          <ac:chgData name="Steen Juhl Møller (STJM)" userId="8806148a-429e-4f69-a573-b3f4ffc2baac" providerId="ADAL" clId="{03A5EEB7-98F0-404E-8723-DC088E3672F6}" dt="2026-10-24T11:05:05.277" v="370" actId="478"/>
          <ac:spMkLst>
            <pc:docMk/>
            <pc:sldMk cId="0" sldId="256"/>
            <ac:spMk id="4" creationId="{00000000-0000-0000-0000-000000000000}"/>
          </ac:spMkLst>
        </pc:spChg>
        <pc:spChg chg="add mod">
          <ac:chgData name="Steen Juhl Møller (STJM)" userId="8806148a-429e-4f69-a573-b3f4ffc2baac" providerId="ADAL" clId="{03A5EEB7-98F0-404E-8723-DC088E3672F6}" dt="2026-10-24T13:32:42.663" v="817" actId="20577"/>
          <ac:spMkLst>
            <pc:docMk/>
            <pc:sldMk cId="0" sldId="256"/>
            <ac:spMk id="4" creationId="{BB115DF9-F89D-09E8-4081-20CE8A968DE1}"/>
          </ac:spMkLst>
        </pc:spChg>
        <pc:spChg chg="del mod">
          <ac:chgData name="Steen Juhl Møller (STJM)" userId="8806148a-429e-4f69-a573-b3f4ffc2baac" providerId="ADAL" clId="{03A5EEB7-98F0-404E-8723-DC088E3672F6}" dt="2026-10-24T11:05:06.308" v="371" actId="478"/>
          <ac:spMkLst>
            <pc:docMk/>
            <pc:sldMk cId="0" sldId="256"/>
            <ac:spMk id="5" creationId="{00000000-0000-0000-0000-000000000000}"/>
          </ac:spMkLst>
        </pc:spChg>
        <pc:spChg chg="del mod">
          <ac:chgData name="Steen Juhl Møller (STJM)" userId="8806148a-429e-4f69-a573-b3f4ffc2baac" providerId="ADAL" clId="{03A5EEB7-98F0-404E-8723-DC088E3672F6}" dt="2026-10-24T11:05:04.051" v="369" actId="478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Steen Juhl Møller (STJM)" userId="8806148a-429e-4f69-a573-b3f4ffc2baac" providerId="ADAL" clId="{03A5EEB7-98F0-404E-8723-DC088E3672F6}" dt="2026-10-24T06:56:01.344" v="97" actId="20577"/>
        <pc:sldMkLst>
          <pc:docMk/>
          <pc:sldMk cId="0" sldId="257"/>
        </pc:sldMkLst>
        <pc:spChg chg="mod">
          <ac:chgData name="Steen Juhl Møller (STJM)" userId="8806148a-429e-4f69-a573-b3f4ffc2baac" providerId="ADAL" clId="{03A5EEB7-98F0-404E-8723-DC088E3672F6}" dt="2026-10-24T06:56:01.344" v="97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39.057" v="69" actId="6549"/>
          <ac:spMkLst>
            <pc:docMk/>
            <pc:sldMk cId="0" sldId="257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1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1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1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1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1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7"/>
            <ac:spMk id="21" creationId="{00000000-0000-0000-0000-000000000000}"/>
          </ac:spMkLst>
        </pc:spChg>
      </pc:sldChg>
      <pc:sldChg chg="modSp mod">
        <pc:chgData name="Steen Juhl Møller (STJM)" userId="8806148a-429e-4f69-a573-b3f4ffc2baac" providerId="ADAL" clId="{03A5EEB7-98F0-404E-8723-DC088E3672F6}" dt="2026-10-24T06:55:08.487" v="58" actId="790"/>
        <pc:sldMkLst>
          <pc:docMk/>
          <pc:sldMk cId="0" sldId="258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10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1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1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1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2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2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8"/>
            <ac:spMk id="30" creationId="{00000000-0000-0000-0000-000000000000}"/>
          </ac:spMkLst>
        </pc:spChg>
      </pc:sldChg>
      <pc:sldChg chg="modSp mod">
        <pc:chgData name="Steen Juhl Møller (STJM)" userId="8806148a-429e-4f69-a573-b3f4ffc2baac" providerId="ADAL" clId="{03A5EEB7-98F0-404E-8723-DC088E3672F6}" dt="2026-10-24T11:54:43.732" v="706" actId="6549"/>
        <pc:sldMkLst>
          <pc:docMk/>
          <pc:sldMk cId="0" sldId="259"/>
        </pc:sldMkLst>
        <pc:spChg chg="mod">
          <ac:chgData name="Steen Juhl Møller (STJM)" userId="8806148a-429e-4f69-a573-b3f4ffc2baac" providerId="ADAL" clId="{03A5EEB7-98F0-404E-8723-DC088E3672F6}" dt="2026-10-24T11:54:43.732" v="706" actId="6549"/>
          <ac:spMkLst>
            <pc:docMk/>
            <pc:sldMk cId="0" sldId="259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1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1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1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1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59"/>
            <ac:spMk id="25" creationId="{00000000-0000-0000-0000-000000000000}"/>
          </ac:spMkLst>
        </pc:spChg>
      </pc:sldChg>
      <pc:sldChg chg="modSp mod">
        <pc:chgData name="Steen Juhl Møller (STJM)" userId="8806148a-429e-4f69-a573-b3f4ffc2baac" providerId="ADAL" clId="{03A5EEB7-98F0-404E-8723-DC088E3672F6}" dt="2026-10-24T06:57:56.517" v="192" actId="20577"/>
        <pc:sldMkLst>
          <pc:docMk/>
          <pc:sldMk cId="0" sldId="260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1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1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7:56.517" v="192" actId="20577"/>
          <ac:spMkLst>
            <pc:docMk/>
            <pc:sldMk cId="0" sldId="260"/>
            <ac:spMk id="1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1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1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0"/>
            <ac:spMk id="25" creationId="{00000000-0000-0000-0000-000000000000}"/>
          </ac:spMkLst>
        </pc:spChg>
      </pc:sldChg>
      <pc:sldChg chg="modSp mod">
        <pc:chgData name="Steen Juhl Møller (STJM)" userId="8806148a-429e-4f69-a573-b3f4ffc2baac" providerId="ADAL" clId="{03A5EEB7-98F0-404E-8723-DC088E3672F6}" dt="2026-10-24T06:55:08.487" v="58" actId="790"/>
        <pc:sldMkLst>
          <pc:docMk/>
          <pc:sldMk cId="0" sldId="261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10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Steen Juhl Møller (STJM)" userId="8806148a-429e-4f69-a573-b3f4ffc2baac" providerId="ADAL" clId="{03A5EEB7-98F0-404E-8723-DC088E3672F6}" dt="2026-10-24T06:55:08.487" v="58" actId="790"/>
        <pc:sldMkLst>
          <pc:docMk/>
          <pc:sldMk cId="0" sldId="262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10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1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1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2"/>
            <ac:spMk id="25" creationId="{00000000-0000-0000-0000-000000000000}"/>
          </ac:spMkLst>
        </pc:spChg>
      </pc:sldChg>
      <pc:sldChg chg="modSp del mod">
        <pc:chgData name="Steen Juhl Møller (STJM)" userId="8806148a-429e-4f69-a573-b3f4ffc2baac" providerId="ADAL" clId="{03A5EEB7-98F0-404E-8723-DC088E3672F6}" dt="2026-10-24T06:58:16.089" v="193" actId="47"/>
        <pc:sldMkLst>
          <pc:docMk/>
          <pc:sldMk cId="0" sldId="263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1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1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1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1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1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3"/>
            <ac:spMk id="18" creationId="{00000000-0000-0000-0000-000000000000}"/>
          </ac:spMkLst>
        </pc:spChg>
      </pc:sldChg>
      <pc:sldChg chg="modSp del mod">
        <pc:chgData name="Steen Juhl Møller (STJM)" userId="8806148a-429e-4f69-a573-b3f4ffc2baac" providerId="ADAL" clId="{03A5EEB7-98F0-404E-8723-DC088E3672F6}" dt="2026-10-24T06:58:22.272" v="194" actId="47"/>
        <pc:sldMkLst>
          <pc:docMk/>
          <pc:sldMk cId="0" sldId="264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1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1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1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1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4"/>
            <ac:spMk id="19" creationId="{00000000-0000-0000-0000-000000000000}"/>
          </ac:spMkLst>
        </pc:spChg>
      </pc:sldChg>
      <pc:sldChg chg="addSp delSp modSp mod">
        <pc:chgData name="Steen Juhl Møller (STJM)" userId="8806148a-429e-4f69-a573-b3f4ffc2baac" providerId="ADAL" clId="{03A5EEB7-98F0-404E-8723-DC088E3672F6}" dt="2026-10-24T11:54:30.096" v="705" actId="20577"/>
        <pc:sldMkLst>
          <pc:docMk/>
          <pc:sldMk cId="0" sldId="265"/>
        </pc:sldMkLst>
        <pc:spChg chg="mod">
          <ac:chgData name="Steen Juhl Møller (STJM)" userId="8806148a-429e-4f69-a573-b3f4ffc2baac" providerId="ADAL" clId="{03A5EEB7-98F0-404E-8723-DC088E3672F6}" dt="2026-10-24T06:58:47.619" v="195"/>
          <ac:spMkLst>
            <pc:docMk/>
            <pc:sldMk cId="0" sldId="265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5"/>
            <ac:spMk id="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9:39.743" v="351" actId="207"/>
          <ac:spMkLst>
            <pc:docMk/>
            <pc:sldMk cId="0" sldId="265"/>
            <ac:spMk id="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5"/>
            <ac:spMk id="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11:14:25.023" v="456" actId="20577"/>
          <ac:spMkLst>
            <pc:docMk/>
            <pc:sldMk cId="0" sldId="265"/>
            <ac:spMk id="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5"/>
            <ac:spMk id="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5"/>
            <ac:spMk id="10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11:15:22.119" v="519" actId="20577"/>
          <ac:spMkLst>
            <pc:docMk/>
            <pc:sldMk cId="0" sldId="265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9:23.586" v="284" actId="20577"/>
          <ac:spMkLst>
            <pc:docMk/>
            <pc:sldMk cId="0" sldId="265"/>
            <ac:spMk id="1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9:28.499" v="350" actId="20577"/>
          <ac:spMkLst>
            <pc:docMk/>
            <pc:sldMk cId="0" sldId="265"/>
            <ac:spMk id="1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5"/>
            <ac:spMk id="18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5"/>
            <ac:spMk id="1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11:54:30.096" v="705" actId="20577"/>
          <ac:spMkLst>
            <pc:docMk/>
            <pc:sldMk cId="0" sldId="265"/>
            <ac:spMk id="20" creationId="{00000000-0000-0000-0000-000000000000}"/>
          </ac:spMkLst>
        </pc:spChg>
        <pc:spChg chg="del mod">
          <ac:chgData name="Steen Juhl Møller (STJM)" userId="8806148a-429e-4f69-a573-b3f4ffc2baac" providerId="ADAL" clId="{03A5EEB7-98F0-404E-8723-DC088E3672F6}" dt="2026-10-24T06:59:00.406" v="197" actId="478"/>
          <ac:spMkLst>
            <pc:docMk/>
            <pc:sldMk cId="0" sldId="265"/>
            <ac:spMk id="21" creationId="{00000000-0000-0000-0000-000000000000}"/>
          </ac:spMkLst>
        </pc:spChg>
        <pc:spChg chg="add del mod">
          <ac:chgData name="Steen Juhl Møller (STJM)" userId="8806148a-429e-4f69-a573-b3f4ffc2baac" providerId="ADAL" clId="{03A5EEB7-98F0-404E-8723-DC088E3672F6}" dt="2026-10-24T11:54:15.998" v="697" actId="478"/>
          <ac:spMkLst>
            <pc:docMk/>
            <pc:sldMk cId="0" sldId="265"/>
            <ac:spMk id="21" creationId="{6F237FE4-19F3-E962-D32E-743BFF58A55E}"/>
          </ac:spMkLst>
        </pc:spChg>
      </pc:sldChg>
      <pc:sldChg chg="modSp add del mod setBg">
        <pc:chgData name="Steen Juhl Møller (STJM)" userId="8806148a-429e-4f69-a573-b3f4ffc2baac" providerId="ADAL" clId="{03A5EEB7-98F0-404E-8723-DC088E3672F6}" dt="2026-10-24T11:24:59.238" v="690" actId="2696"/>
        <pc:sldMkLst>
          <pc:docMk/>
          <pc:sldMk cId="0" sldId="266"/>
        </pc:sldMkLst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4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10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11:19:47.216" v="610" actId="113"/>
          <ac:spMkLst>
            <pc:docMk/>
            <pc:sldMk cId="0" sldId="266"/>
            <ac:spMk id="1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13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15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6:34.280" v="108" actId="20577"/>
          <ac:spMkLst>
            <pc:docMk/>
            <pc:sldMk cId="0" sldId="266"/>
            <ac:spMk id="17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20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7:00:32.853" v="368" actId="20577"/>
          <ac:spMkLst>
            <pc:docMk/>
            <pc:sldMk cId="0" sldId="266"/>
            <ac:spMk id="2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11:24:42.825" v="689" actId="20577"/>
          <ac:spMkLst>
            <pc:docMk/>
            <pc:sldMk cId="0" sldId="266"/>
            <ac:spMk id="22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11:20:09.069" v="639" actId="20577"/>
          <ac:spMkLst>
            <pc:docMk/>
            <pc:sldMk cId="0" sldId="266"/>
            <ac:spMk id="26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5:08.487" v="58" actId="790"/>
          <ac:spMkLst>
            <pc:docMk/>
            <pc:sldMk cId="0" sldId="266"/>
            <ac:spMk id="29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6:57.576" v="127" actId="20577"/>
          <ac:spMkLst>
            <pc:docMk/>
            <pc:sldMk cId="0" sldId="266"/>
            <ac:spMk id="31" creationId="{00000000-0000-0000-0000-000000000000}"/>
          </ac:spMkLst>
        </pc:spChg>
        <pc:spChg chg="mod">
          <ac:chgData name="Steen Juhl Møller (STJM)" userId="8806148a-429e-4f69-a573-b3f4ffc2baac" providerId="ADAL" clId="{03A5EEB7-98F0-404E-8723-DC088E3672F6}" dt="2026-10-24T06:57:12.803" v="172" actId="6549"/>
          <ac:spMkLst>
            <pc:docMk/>
            <pc:sldMk cId="0" sldId="266"/>
            <ac:spMk id="32" creationId="{00000000-0000-0000-0000-000000000000}"/>
          </ac:spMkLst>
        </pc:spChg>
      </pc:sldChg>
      <pc:sldChg chg="addSp delSp modSp add mod">
        <pc:chgData name="Steen Juhl Møller (STJM)" userId="8806148a-429e-4f69-a573-b3f4ffc2baac" providerId="ADAL" clId="{03A5EEB7-98F0-404E-8723-DC088E3672F6}" dt="2026-10-24T11:58:11.244" v="779" actId="255"/>
        <pc:sldMkLst>
          <pc:docMk/>
          <pc:sldMk cId="2665122453" sldId="266"/>
        </pc:sldMkLst>
        <pc:spChg chg="mod">
          <ac:chgData name="Steen Juhl Møller (STJM)" userId="8806148a-429e-4f69-a573-b3f4ffc2baac" providerId="ADAL" clId="{03A5EEB7-98F0-404E-8723-DC088E3672F6}" dt="2026-10-24T11:55:42.855" v="749" actId="20577"/>
          <ac:spMkLst>
            <pc:docMk/>
            <pc:sldMk cId="2665122453" sldId="266"/>
            <ac:spMk id="2" creationId="{00000000-0000-0000-0000-000000000000}"/>
          </ac:spMkLst>
        </pc:spChg>
        <pc:spChg chg="add del mod">
          <ac:chgData name="Steen Juhl Møller (STJM)" userId="8806148a-429e-4f69-a573-b3f4ffc2baac" providerId="ADAL" clId="{03A5EEB7-98F0-404E-8723-DC088E3672F6}" dt="2026-10-24T11:57:47.052" v="753" actId="22"/>
          <ac:spMkLst>
            <pc:docMk/>
            <pc:sldMk cId="2665122453" sldId="266"/>
            <ac:spMk id="34" creationId="{7838D99D-E8BD-976F-6493-515462E812AE}"/>
          </ac:spMkLst>
        </pc:spChg>
        <pc:spChg chg="add mod">
          <ac:chgData name="Steen Juhl Møller (STJM)" userId="8806148a-429e-4f69-a573-b3f4ffc2baac" providerId="ADAL" clId="{03A5EEB7-98F0-404E-8723-DC088E3672F6}" dt="2026-10-24T11:58:11.244" v="779" actId="255"/>
          <ac:spMkLst>
            <pc:docMk/>
            <pc:sldMk cId="2665122453" sldId="266"/>
            <ac:spMk id="35" creationId="{BDC556E6-122E-B1A9-95A8-9CDEEB3BF8A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92254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Keynote-titel: Hvad rager fagfornyelsen skolebiblioteket. To kilder: Undervisningsministeriets Vejledning om skolebiblioteket (2026) og andet udkast til fagplan for dansk (juni 2026). Pointen: skolebiblioteket er et sted, hvor de to mødes.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Kilder: Vejledningen s. 4 (betegnelsen ændret 1. januar 2026), s. 15 og 25 (Fælles Mål erstattes af fagplaner fra 2027/28). Fagplanen s. 2 (andet udkast, afprøvning efterår 2026, ikraftræden 2027/28).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Kilde: Vejledningen s. 5-8, folkeskolelovens § 19, stk. 2. Vejledningen beskriver en didaktisk og pædagogisk dobbeltfunktion: aktiviteterne retter sig både mod lærerne og mod eleverne. Skolelederen har ansvaret og skal sikre, at medarbejderne har de nødvendige kvalifikationer.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Kilde: Fagplanen s. 6 (trinforløb og seks indholdsområder). Det er kernestof. I andet udkast er det i indholdsområdet Læsning og læsekultur, at skolebiblioteket nævnes ved navn (s. 7, 10 og 13).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Kilde: Fagplanen, Læsning og læsekultur: 1.-3. kl. (s. 7), 4.-6. kl. (s. 10), 7.-9. kl. (s. 13). Formuleringerne er gengivet med egne ord. Nøgleordene Finde / Fortrolighed / Smag er vores sammenfatning af progressionen.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Kilder: Vejledningen s. 15-17 (læsekompetence og læselyst gensidigt afhængige, fritidslæsning, elevinddragelse). Fagplanen s. 6-7, 10, 13. Koblingen i bunden er et forslag til brug, ikke et krav i nogen af kilderne.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Kilder: Fagplanen, Læsning og læsekultur 4.-6. kl. (s. 10) og 7.-9. kl. (s. 13), samt Kommunikation og sagtekster 4.-6. (s. 11-12) og 7.-9. kl. (s. 14). Vejledningen s. 10 (teknologiforståelse), s. 16 (lydbøger, læsevanskeligheder), s.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64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Handlingspunkterne er forslag. Fagplanen s. 2: efteråret 2026 afprøver tilmeldte skoler udkastene. Vejledningens refleksionsspørgsmål (s. 8-9, 11, 17, 24-26, 32) kan bruges som oplæg til drøftelse.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731520" y="141732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6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600" dirty="0"/>
          </a:p>
        </p:txBody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731520" y="4206240"/>
            <a:ext cx="58521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3" name="Text 0"/>
          <p:cNvSpPr txBox="1"/>
          <p:nvPr/>
        </p:nvSpPr>
        <p:spPr>
          <a:xfrm>
            <a:off x="548640" y="640080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Kilder: Vejledning om skolebiblioteket (UVM, 2026) · Andet udkast til fagplan for dansk (juni 2026)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_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tx2"/>
          </a:solidFill>
          <a:ln/>
        </p:spPr>
        <p:txBody>
          <a:bodyPr/>
          <a:lstStyle/>
          <a:p>
            <a:endParaRPr lang="da-DK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640080" y="365760"/>
            <a:ext cx="10972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731520" y="1417320"/>
            <a:ext cx="6035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4600" b="1" noProof="0" dirty="0">
                <a:solidFill>
                  <a:schemeClr val="bg1"/>
                </a:solidFill>
              </a:rPr>
              <a:t>Hvad rager fagfornyelsen skolebiblioteket</a:t>
            </a:r>
            <a:endParaRPr lang="da-DK" sz="4600" noProof="0" dirty="0"/>
          </a:p>
        </p:txBody>
      </p:sp>
      <p:sp>
        <p:nvSpPr>
          <p:cNvPr id="3" name="Text 1"/>
          <p:cNvSpPr>
            <a:spLocks noGrp="1"/>
          </p:cNvSpPr>
          <p:nvPr>
            <p:ph type="body" idx="102" hasCustomPrompt="1"/>
          </p:nvPr>
        </p:nvSpPr>
        <p:spPr>
          <a:xfrm>
            <a:off x="731520" y="4206240"/>
            <a:ext cx="5852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da-DK" sz="1800" noProof="0" dirty="0">
                <a:solidFill>
                  <a:schemeClr val="bg2"/>
                </a:solidFill>
              </a:rPr>
              <a:t>Skolebiblioteket </a:t>
            </a:r>
            <a:r>
              <a:rPr lang="da-DK" noProof="0" dirty="0"/>
              <a:t>i mødet med de nye fagplaner.</a:t>
            </a:r>
            <a:endParaRPr lang="da-DK" sz="1800" noProof="0" dirty="0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BB115DF9-F89D-09E8-4081-20CE8A968DE1}"/>
              </a:ext>
            </a:extLst>
          </p:cNvPr>
          <p:cNvSpPr txBox="1"/>
          <p:nvPr/>
        </p:nvSpPr>
        <p:spPr>
          <a:xfrm>
            <a:off x="948906" y="5495026"/>
            <a:ext cx="393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solidFill>
                  <a:schemeClr val="bg1"/>
                </a:solidFill>
              </a:rPr>
              <a:t>Steen Juhl Møller, oktober 2026.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3400" b="1" noProof="0" dirty="0">
                <a:solidFill>
                  <a:schemeClr val="tx2"/>
                </a:solidFill>
              </a:rPr>
              <a:t>Mange ændringer på kort tid.</a:t>
            </a:r>
            <a:endParaRPr lang="da-DK" sz="3400" noProof="0" dirty="0"/>
          </a:p>
        </p:txBody>
      </p:sp>
      <p:sp>
        <p:nvSpPr>
          <p:cNvPr id="3" name="Tidslinje"/>
          <p:cNvSpPr/>
          <p:nvPr/>
        </p:nvSpPr>
        <p:spPr>
          <a:xfrm>
            <a:off x="777240" y="1965960"/>
            <a:ext cx="10607040" cy="0"/>
          </a:xfrm>
          <a:prstGeom prst="line">
            <a:avLst/>
          </a:prstGeom>
          <a:noFill/>
          <a:ln w="381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4" name="Punkt 1. jan. 2026"/>
          <p:cNvSpPr/>
          <p:nvPr/>
        </p:nvSpPr>
        <p:spPr>
          <a:xfrm>
            <a:off x="548640" y="1737360"/>
            <a:ext cx="457200" cy="45720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4231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200" b="1" noProof="0" dirty="0">
                <a:solidFill>
                  <a:schemeClr val="accent1"/>
                </a:solidFill>
              </a:rPr>
              <a:t>VEJLEDNING</a:t>
            </a:r>
            <a:endParaRPr lang="da-DK" sz="12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6974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2600" b="1" noProof="0" dirty="0">
                <a:solidFill>
                  <a:schemeClr val="tx2"/>
                </a:solidFill>
              </a:rPr>
              <a:t>1. jan. 2026</a:t>
            </a:r>
            <a:endParaRPr lang="da-DK" sz="2600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4612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500" noProof="0" dirty="0">
                <a:solidFill>
                  <a:schemeClr val="tx1"/>
                </a:solidFill>
              </a:rPr>
              <a:t>Pædagogisk Læringscenter hedder nu skolebibliotek. Fysiske bøger og læsning fremhæves som central opgave.</a:t>
            </a:r>
            <a:endParaRPr lang="da-DK" sz="1500" noProof="0" dirty="0"/>
          </a:p>
        </p:txBody>
      </p:sp>
      <p:sp>
        <p:nvSpPr>
          <p:cNvPr id="8" name="Punkt Juni 2026"/>
          <p:cNvSpPr/>
          <p:nvPr/>
        </p:nvSpPr>
        <p:spPr>
          <a:xfrm>
            <a:off x="3392424" y="173736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3392424" y="24231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200" b="1" noProof="0" dirty="0">
                <a:solidFill>
                  <a:schemeClr val="accent3"/>
                </a:solidFill>
              </a:rPr>
              <a:t>FAGFORNYELSEN</a:t>
            </a:r>
            <a:endParaRPr lang="da-DK" sz="120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3392424" y="26974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2600" b="1" noProof="0" dirty="0">
                <a:solidFill>
                  <a:schemeClr val="tx2"/>
                </a:solidFill>
              </a:rPr>
              <a:t>Juni 2026</a:t>
            </a:r>
            <a:endParaRPr lang="da-DK" sz="26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3392424" y="324612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500" noProof="0" dirty="0">
                <a:solidFill>
                  <a:schemeClr val="tx1"/>
                </a:solidFill>
              </a:rPr>
              <a:t>Andet udkast til fagplaner  offentliggøres, så lærere og fagpersoner kan læse med og give feedback.</a:t>
            </a:r>
            <a:endParaRPr lang="da-DK" sz="1500" noProof="0" dirty="0"/>
          </a:p>
        </p:txBody>
      </p:sp>
      <p:sp>
        <p:nvSpPr>
          <p:cNvPr id="12" name="Punkt Efterår 2026"/>
          <p:cNvSpPr/>
          <p:nvPr/>
        </p:nvSpPr>
        <p:spPr>
          <a:xfrm>
            <a:off x="6236208" y="173736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6236208" y="24231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200" b="1" noProof="0" dirty="0">
                <a:solidFill>
                  <a:schemeClr val="accent3"/>
                </a:solidFill>
              </a:rPr>
              <a:t>FAGFORNYELSEN</a:t>
            </a:r>
            <a:endParaRPr lang="da-DK" sz="12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6236208" y="26974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2600" b="1" noProof="0" dirty="0">
                <a:solidFill>
                  <a:schemeClr val="tx2"/>
                </a:solidFill>
              </a:rPr>
              <a:t>Efterår 2026</a:t>
            </a:r>
            <a:endParaRPr lang="da-DK" sz="26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6236208" y="324612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500" noProof="0" dirty="0">
                <a:solidFill>
                  <a:schemeClr val="tx1"/>
                </a:solidFill>
              </a:rPr>
              <a:t>Tilmeldte skoler afprøver udkastene og giver feedback til fagudvalgene.</a:t>
            </a:r>
            <a:endParaRPr lang="da-DK" sz="1500" noProof="0" dirty="0"/>
          </a:p>
        </p:txBody>
      </p:sp>
      <p:sp>
        <p:nvSpPr>
          <p:cNvPr id="16" name="Punkt 2027/28"/>
          <p:cNvSpPr/>
          <p:nvPr/>
        </p:nvSpPr>
        <p:spPr>
          <a:xfrm>
            <a:off x="9079992" y="1737360"/>
            <a:ext cx="457200" cy="45720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da-DK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9079992" y="242316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200" b="1" noProof="0" dirty="0">
                <a:solidFill>
                  <a:schemeClr val="accent3"/>
                </a:solidFill>
              </a:rPr>
              <a:t>FAGFORNYELSEN</a:t>
            </a:r>
            <a:endParaRPr lang="da-DK" sz="1200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9079992" y="2697480"/>
            <a:ext cx="2560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2600" b="1" noProof="0" dirty="0">
                <a:solidFill>
                  <a:schemeClr val="tx2"/>
                </a:solidFill>
              </a:rPr>
              <a:t>2027/28</a:t>
            </a:r>
            <a:endParaRPr lang="da-DK" sz="2600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9079992" y="3246120"/>
            <a:ext cx="2560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500" noProof="0" dirty="0">
                <a:solidFill>
                  <a:schemeClr val="tx1"/>
                </a:solidFill>
              </a:rPr>
              <a:t>Fagplanerne træder i kraft og afløser Fælles Mål.</a:t>
            </a:r>
            <a:endParaRPr lang="da-DK" sz="1500" noProof="0" dirty="0"/>
          </a:p>
        </p:txBody>
      </p:sp>
      <p:sp>
        <p:nvSpPr>
          <p:cNvPr id="20" name="Fremhævning"/>
          <p:cNvSpPr/>
          <p:nvPr/>
        </p:nvSpPr>
        <p:spPr>
          <a:xfrm>
            <a:off x="548640" y="4846320"/>
            <a:ext cx="11091672" cy="123444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868680" y="4846320"/>
            <a:ext cx="10469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noProof="0" dirty="0">
                <a:solidFill>
                  <a:schemeClr val="bg1"/>
                </a:solidFill>
              </a:rPr>
              <a:t>Vejledningen peger selv frem mod fagfornyelsen: skolebiblioteket skal understøtte undervisningen på baggrund af Fælles Mål, som afløses af fagplanerne fra 2027/28.</a:t>
            </a:r>
            <a:endParaRPr lang="da-DK" sz="18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da-DK" b="0" noProof="0" smtClean="0"/>
              <a:t>2</a:t>
            </a:fld>
            <a:endParaRPr lang="da-DK" noProof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3400" b="1" noProof="0" dirty="0">
                <a:solidFill>
                  <a:schemeClr val="tx2"/>
                </a:solidFill>
              </a:rPr>
              <a:t>Skolebibliotekets opdrag i loven</a:t>
            </a:r>
            <a:endParaRPr lang="da-DK" sz="3400" noProof="0" dirty="0"/>
          </a:p>
        </p:txBody>
      </p:sp>
      <p:sp>
        <p:nvSpPr>
          <p:cNvPr id="3" name="Kort Undervisningsmidler"/>
          <p:cNvSpPr/>
          <p:nvPr/>
        </p:nvSpPr>
        <p:spPr>
          <a:xfrm>
            <a:off x="548640" y="1463040"/>
            <a:ext cx="3511296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4" name="Nummer 1"/>
          <p:cNvSpPr/>
          <p:nvPr/>
        </p:nvSpPr>
        <p:spPr>
          <a:xfrm>
            <a:off x="731520" y="16459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600" b="1" noProof="0" dirty="0">
                <a:solidFill>
                  <a:schemeClr val="bg1"/>
                </a:solidFill>
              </a:rPr>
              <a:t>1</a:t>
            </a:r>
            <a:endParaRPr lang="da-DK" sz="16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1325880" y="1645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tx2"/>
                </a:solidFill>
              </a:rPr>
              <a:t>Undervisningsmidler</a:t>
            </a:r>
            <a:endParaRPr lang="da-DK" sz="1800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40280"/>
            <a:ext cx="31455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Stiller dem til rådighed, herunder fysiske bøger til undervisning og fritidslæsning, og vejleder i brugen.</a:t>
            </a:r>
            <a:endParaRPr lang="da-DK" sz="1400" noProof="0" dirty="0"/>
          </a:p>
        </p:txBody>
      </p:sp>
      <p:sp>
        <p:nvSpPr>
          <p:cNvPr id="8" name="Kort Læsning"/>
          <p:cNvSpPr/>
          <p:nvPr/>
        </p:nvSpPr>
        <p:spPr>
          <a:xfrm>
            <a:off x="4338828" y="1463040"/>
            <a:ext cx="3511296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9" name="Nummer 2"/>
          <p:cNvSpPr/>
          <p:nvPr/>
        </p:nvSpPr>
        <p:spPr>
          <a:xfrm>
            <a:off x="4521708" y="16459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4521708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600" b="1" noProof="0" dirty="0">
                <a:solidFill>
                  <a:schemeClr val="bg1"/>
                </a:solidFill>
              </a:rPr>
              <a:t>2</a:t>
            </a:r>
            <a:endParaRPr lang="da-DK" sz="16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5116068" y="1645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tx2"/>
                </a:solidFill>
              </a:rPr>
              <a:t>Læsning</a:t>
            </a:r>
            <a:endParaRPr lang="da-DK" sz="18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4521708" y="2240280"/>
            <a:ext cx="31455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Understøtter elevernes læsning, både læsekompetence og læselyst, i undervisningen og i fritiden.</a:t>
            </a:r>
            <a:endParaRPr lang="da-DK" sz="1400" noProof="0" dirty="0"/>
          </a:p>
        </p:txBody>
      </p:sp>
      <p:sp>
        <p:nvSpPr>
          <p:cNvPr id="13" name="Kort Elevaktiviteter"/>
          <p:cNvSpPr/>
          <p:nvPr/>
        </p:nvSpPr>
        <p:spPr>
          <a:xfrm>
            <a:off x="8129016" y="1463040"/>
            <a:ext cx="3511296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Nummer 3"/>
          <p:cNvSpPr/>
          <p:nvPr/>
        </p:nvSpPr>
        <p:spPr>
          <a:xfrm>
            <a:off x="8311896" y="16459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8311896" y="16459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600" b="1" noProof="0" dirty="0">
                <a:solidFill>
                  <a:schemeClr val="bg1"/>
                </a:solidFill>
              </a:rPr>
              <a:t>3</a:t>
            </a:r>
            <a:endParaRPr lang="da-DK" sz="1600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8906256" y="164592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tx2"/>
                </a:solidFill>
              </a:rPr>
              <a:t>Elevaktiviteter</a:t>
            </a:r>
            <a:endParaRPr lang="da-DK" sz="180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8311896" y="2240280"/>
            <a:ext cx="31455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Udvikler og understøtter undervisningsrelaterede aktiviteter for eleverne.</a:t>
            </a:r>
            <a:endParaRPr lang="da-DK" sz="1400" noProof="0" dirty="0"/>
          </a:p>
        </p:txBody>
      </p:sp>
      <p:sp>
        <p:nvSpPr>
          <p:cNvPr id="18" name="Kort Kultur og litteratur"/>
          <p:cNvSpPr/>
          <p:nvPr/>
        </p:nvSpPr>
        <p:spPr>
          <a:xfrm>
            <a:off x="548640" y="3566160"/>
            <a:ext cx="3511296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9" name="Nummer 4"/>
          <p:cNvSpPr/>
          <p:nvPr/>
        </p:nvSpPr>
        <p:spPr>
          <a:xfrm>
            <a:off x="731520" y="3749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600" b="1" noProof="0" dirty="0">
                <a:solidFill>
                  <a:schemeClr val="bg1"/>
                </a:solidFill>
              </a:rPr>
              <a:t>4</a:t>
            </a:r>
            <a:endParaRPr lang="da-DK" sz="1600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1325880" y="3749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tx2"/>
                </a:solidFill>
              </a:rPr>
              <a:t>Kultur og litteratur</a:t>
            </a:r>
            <a:endParaRPr lang="da-DK" sz="1800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731520" y="4343400"/>
            <a:ext cx="31455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Vejleder om kulturtilbud og litteratur.</a:t>
            </a:r>
            <a:endParaRPr lang="da-DK" sz="1400" noProof="0" dirty="0"/>
          </a:p>
        </p:txBody>
      </p:sp>
      <p:sp>
        <p:nvSpPr>
          <p:cNvPr id="23" name="Kort Skoleudvikling"/>
          <p:cNvSpPr/>
          <p:nvPr/>
        </p:nvSpPr>
        <p:spPr>
          <a:xfrm>
            <a:off x="4338828" y="3566160"/>
            <a:ext cx="3511296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24" name="Nummer 5"/>
          <p:cNvSpPr/>
          <p:nvPr/>
        </p:nvSpPr>
        <p:spPr>
          <a:xfrm>
            <a:off x="4521708" y="3749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4521708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600" b="1" noProof="0" dirty="0">
                <a:solidFill>
                  <a:schemeClr val="bg1"/>
                </a:solidFill>
              </a:rPr>
              <a:t>5</a:t>
            </a:r>
            <a:endParaRPr lang="da-DK" sz="1600" noProof="0" dirty="0"/>
          </a:p>
        </p:txBody>
      </p:sp>
      <p:sp>
        <p:nvSpPr>
          <p:cNvPr id="26" name="Text 24"/>
          <p:cNvSpPr txBox="1"/>
          <p:nvPr/>
        </p:nvSpPr>
        <p:spPr>
          <a:xfrm>
            <a:off x="5116068" y="3749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tx2"/>
                </a:solidFill>
              </a:rPr>
              <a:t>Skoleudvikling</a:t>
            </a:r>
            <a:endParaRPr lang="da-DK" sz="1800" noProof="0" dirty="0"/>
          </a:p>
        </p:txBody>
      </p:sp>
      <p:sp>
        <p:nvSpPr>
          <p:cNvPr id="27" name="Text 25"/>
          <p:cNvSpPr txBox="1"/>
          <p:nvPr/>
        </p:nvSpPr>
        <p:spPr>
          <a:xfrm>
            <a:off x="4521708" y="4343400"/>
            <a:ext cx="31455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Understøtter skoleudvikling og lærernes planlægning, gennemførelse og evaluering af undervisningen.</a:t>
            </a:r>
            <a:endParaRPr lang="da-DK" sz="1400" noProof="0" dirty="0"/>
          </a:p>
        </p:txBody>
      </p:sp>
      <p:sp>
        <p:nvSpPr>
          <p:cNvPr id="28" name="Kort Folkebiblioteket"/>
          <p:cNvSpPr/>
          <p:nvPr/>
        </p:nvSpPr>
        <p:spPr>
          <a:xfrm>
            <a:off x="8129016" y="3566160"/>
            <a:ext cx="3511296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29" name="Nummer 6"/>
          <p:cNvSpPr/>
          <p:nvPr/>
        </p:nvSpPr>
        <p:spPr>
          <a:xfrm>
            <a:off x="8311896" y="37490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30" name="Text 28"/>
          <p:cNvSpPr txBox="1"/>
          <p:nvPr/>
        </p:nvSpPr>
        <p:spPr>
          <a:xfrm>
            <a:off x="8311896" y="37490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600" b="1" noProof="0" dirty="0">
                <a:solidFill>
                  <a:schemeClr val="bg1"/>
                </a:solidFill>
              </a:rPr>
              <a:t>6</a:t>
            </a:r>
            <a:endParaRPr lang="da-DK" sz="1600" noProof="0" dirty="0"/>
          </a:p>
        </p:txBody>
      </p:sp>
      <p:sp>
        <p:nvSpPr>
          <p:cNvPr id="31" name="Text 29"/>
          <p:cNvSpPr txBox="1"/>
          <p:nvPr/>
        </p:nvSpPr>
        <p:spPr>
          <a:xfrm>
            <a:off x="8906256" y="37490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tx2"/>
                </a:solidFill>
              </a:rPr>
              <a:t>Folkebiblioteket</a:t>
            </a:r>
            <a:endParaRPr lang="da-DK" sz="1800" noProof="0" dirty="0"/>
          </a:p>
        </p:txBody>
      </p:sp>
      <p:sp>
        <p:nvSpPr>
          <p:cNvPr id="32" name="Text 30"/>
          <p:cNvSpPr txBox="1"/>
          <p:nvPr/>
        </p:nvSpPr>
        <p:spPr>
          <a:xfrm>
            <a:off x="8311896" y="4343400"/>
            <a:ext cx="3145536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Samarbejder med folkebiblioteket om funktion og opgaver.</a:t>
            </a:r>
            <a:endParaRPr lang="da-DK" sz="1400" noProof="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76072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600" b="1" noProof="0" dirty="0">
                <a:solidFill>
                  <a:schemeClr val="accent1"/>
                </a:solidFill>
              </a:rPr>
              <a:t>En funktion, ikke et sted. </a:t>
            </a:r>
            <a:r>
              <a:rPr lang="da-DK" sz="1600" noProof="0" dirty="0">
                <a:solidFill>
                  <a:schemeClr val="tx1"/>
                </a:solidFill>
              </a:rPr>
              <a:t>Loven kræver ingen fysisk placering. Skolelederen har ansvaret for organiseringen.</a:t>
            </a:r>
            <a:endParaRPr lang="da-DK" sz="1600" noProof="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da-DK" b="0" noProof="0" smtClean="0"/>
              <a:t>3</a:t>
            </a:fld>
            <a:endParaRPr lang="da-DK" noProof="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3400" b="1" noProof="0" dirty="0">
                <a:solidFill>
                  <a:schemeClr val="tx2"/>
                </a:solidFill>
              </a:rPr>
              <a:t>F</a:t>
            </a:r>
            <a:r>
              <a:rPr lang="da-DK" dirty="0"/>
              <a:t>x: F</a:t>
            </a:r>
            <a:r>
              <a:rPr lang="da-DK" sz="3400" b="1" noProof="0" dirty="0" err="1">
                <a:solidFill>
                  <a:schemeClr val="tx2"/>
                </a:solidFill>
              </a:rPr>
              <a:t>agplanen</a:t>
            </a:r>
            <a:r>
              <a:rPr lang="da-DK" sz="3400" b="1" noProof="0" dirty="0">
                <a:solidFill>
                  <a:schemeClr val="tx2"/>
                </a:solidFill>
              </a:rPr>
              <a:t> i dansk: indholdsområder</a:t>
            </a:r>
            <a:endParaRPr lang="da-DK" sz="3400" noProof="0" dirty="0"/>
          </a:p>
        </p:txBody>
      </p:sp>
      <p:sp>
        <p:nvSpPr>
          <p:cNvPr id="3" name="Område Læsning og læsekultur"/>
          <p:cNvSpPr/>
          <p:nvPr/>
        </p:nvSpPr>
        <p:spPr>
          <a:xfrm>
            <a:off x="548640" y="1463040"/>
            <a:ext cx="3511296" cy="1737360"/>
          </a:xfrm>
          <a:prstGeom prst="roundRect">
            <a:avLst>
              <a:gd name="adj" fmla="val 6316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777240" y="164592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2000" b="1" noProof="0" dirty="0">
                <a:solidFill>
                  <a:schemeClr val="tx1"/>
                </a:solidFill>
              </a:rPr>
              <a:t>Læsning og læsekultur</a:t>
            </a:r>
            <a:endParaRPr lang="da-DK" sz="20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233172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Læsefærdigheder, læseglæde og deltagelse i læsefællesskaber.</a:t>
            </a:r>
            <a:endParaRPr lang="da-DK" sz="1400" noProof="0" dirty="0"/>
          </a:p>
        </p:txBody>
      </p:sp>
      <p:sp>
        <p:nvSpPr>
          <p:cNvPr id="6" name="Område Skrivning og tekstfremstilling"/>
          <p:cNvSpPr/>
          <p:nvPr/>
        </p:nvSpPr>
        <p:spPr>
          <a:xfrm>
            <a:off x="4338828" y="1463040"/>
            <a:ext cx="3511296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4567428" y="164592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2000" b="1" noProof="0" dirty="0">
                <a:solidFill>
                  <a:schemeClr val="tx2"/>
                </a:solidFill>
              </a:rPr>
              <a:t>Skrivning og tekstfremstilling</a:t>
            </a:r>
            <a:endParaRPr lang="da-DK" sz="20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4567428" y="233172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Skriftlige og multimodale udtryksfærdigheder.</a:t>
            </a:r>
            <a:endParaRPr lang="da-DK" sz="1400" noProof="0" dirty="0"/>
          </a:p>
        </p:txBody>
      </p:sp>
      <p:sp>
        <p:nvSpPr>
          <p:cNvPr id="9" name="Område Mundtlighed og samtale"/>
          <p:cNvSpPr/>
          <p:nvPr/>
        </p:nvSpPr>
        <p:spPr>
          <a:xfrm>
            <a:off x="8129016" y="1463040"/>
            <a:ext cx="3511296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8357616" y="164592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2000" b="1" noProof="0" dirty="0">
                <a:solidFill>
                  <a:schemeClr val="tx2"/>
                </a:solidFill>
              </a:rPr>
              <a:t>Mundtlighed og samtale</a:t>
            </a:r>
            <a:endParaRPr lang="da-DK" sz="20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8357616" y="233172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Tale- og lyttefærdigheder og aktiv deltagelse i samtaler.</a:t>
            </a:r>
            <a:endParaRPr lang="da-DK" sz="1400" noProof="0" dirty="0"/>
          </a:p>
        </p:txBody>
      </p:sp>
      <p:sp>
        <p:nvSpPr>
          <p:cNvPr id="12" name="Område Kommunikation og sagtekster"/>
          <p:cNvSpPr/>
          <p:nvPr/>
        </p:nvSpPr>
        <p:spPr>
          <a:xfrm>
            <a:off x="548640" y="3429000"/>
            <a:ext cx="3511296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61188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2000" b="1" noProof="0" dirty="0">
                <a:solidFill>
                  <a:schemeClr val="tx2"/>
                </a:solidFill>
              </a:rPr>
              <a:t>Kommunikation og sagtekster</a:t>
            </a:r>
            <a:endParaRPr lang="da-DK" sz="20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29768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Sprog, fag- og brugstekster, argumentation og kritisk forståelse.</a:t>
            </a:r>
            <a:endParaRPr lang="da-DK" sz="1400" noProof="0" dirty="0"/>
          </a:p>
        </p:txBody>
      </p:sp>
      <p:sp>
        <p:nvSpPr>
          <p:cNvPr id="15" name="Område Fortolkning og fiktion"/>
          <p:cNvSpPr/>
          <p:nvPr/>
        </p:nvSpPr>
        <p:spPr>
          <a:xfrm>
            <a:off x="4338828" y="3429000"/>
            <a:ext cx="3511296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4567428" y="361188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2000" b="1" noProof="0" dirty="0">
                <a:solidFill>
                  <a:schemeClr val="tx2"/>
                </a:solidFill>
              </a:rPr>
              <a:t>Fortolkning og fiktion</a:t>
            </a:r>
            <a:endParaRPr lang="da-DK" sz="200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4567428" y="429768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Fiktion og kunst i mange former, herunder dansk litteraturs kanon.</a:t>
            </a:r>
            <a:endParaRPr lang="da-DK" sz="1400" noProof="0" dirty="0"/>
          </a:p>
        </p:txBody>
      </p:sp>
      <p:sp>
        <p:nvSpPr>
          <p:cNvPr id="18" name="Område Fællesskab og identitet"/>
          <p:cNvSpPr/>
          <p:nvPr/>
        </p:nvSpPr>
        <p:spPr>
          <a:xfrm>
            <a:off x="8129016" y="3429000"/>
            <a:ext cx="3511296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8357616" y="361188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2000" b="1" noProof="0" dirty="0">
                <a:solidFill>
                  <a:schemeClr val="tx2"/>
                </a:solidFill>
              </a:rPr>
              <a:t>Fællesskab og identitet</a:t>
            </a:r>
            <a:endParaRPr lang="da-DK" sz="2000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8357616" y="4297680"/>
            <a:ext cx="30540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400" noProof="0" dirty="0">
                <a:solidFill>
                  <a:schemeClr val="tx1"/>
                </a:solidFill>
              </a:rPr>
              <a:t>Hvordan fællesskaber og identitet formes af relationer, krop og uddannelse.</a:t>
            </a:r>
            <a:endParaRPr lang="da-DK" sz="1400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5532120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600" b="1" noProof="0" dirty="0">
                <a:solidFill>
                  <a:schemeClr val="accent1"/>
                </a:solidFill>
              </a:rPr>
              <a:t>Tre trinforløb: </a:t>
            </a:r>
            <a:r>
              <a:rPr lang="da-DK" sz="1600" noProof="0" dirty="0">
                <a:solidFill>
                  <a:schemeClr val="tx1"/>
                </a:solidFill>
              </a:rPr>
              <a:t>1.-3., 4.-6. og 7.-9. klasse. Skolebiblioteket nævnes direkte i Læsning og læsekultur på alle tre.</a:t>
            </a:r>
            <a:endParaRPr lang="da-DK" sz="16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da-DK" b="0" noProof="0" smtClean="0"/>
              <a:t>4</a:t>
            </a:fld>
            <a:endParaRPr lang="da-DK" noProof="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3400" b="1" noProof="0" dirty="0">
                <a:solidFill>
                  <a:schemeClr val="tx2"/>
                </a:solidFill>
              </a:rPr>
              <a:t>Fagplanen nævner skolebiblioteket</a:t>
            </a:r>
            <a:endParaRPr lang="da-DK" sz="3400" noProof="0" dirty="0"/>
          </a:p>
        </p:txBody>
      </p:sp>
      <p:sp>
        <p:nvSpPr>
          <p:cNvPr id="3" name="Trin 1.-3. klasse"/>
          <p:cNvSpPr/>
          <p:nvPr/>
        </p:nvSpPr>
        <p:spPr>
          <a:xfrm>
            <a:off x="548640" y="1463040"/>
            <a:ext cx="3511296" cy="38404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4" name="Etiket trin 1"/>
          <p:cNvSpPr/>
          <p:nvPr/>
        </p:nvSpPr>
        <p:spPr>
          <a:xfrm>
            <a:off x="777240" y="1691640"/>
            <a:ext cx="146304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69164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tx1"/>
                </a:solidFill>
              </a:rPr>
              <a:t>1.-3. klasse</a:t>
            </a:r>
            <a:endParaRPr lang="da-DK" sz="13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286000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3200" b="1" noProof="0" dirty="0">
                <a:solidFill>
                  <a:schemeClr val="tx2"/>
                </a:solidFill>
              </a:rPr>
              <a:t>Finde</a:t>
            </a:r>
            <a:endParaRPr lang="da-DK" sz="3200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108960"/>
            <a:ext cx="305409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600" noProof="0" dirty="0">
                <a:solidFill>
                  <a:schemeClr val="tx1"/>
                </a:solidFill>
              </a:rPr>
              <a:t>Eleverne har medbestemmelse i valg af tekster og bruger hinanden og skolebiblioteket til at finde dem.</a:t>
            </a:r>
            <a:endParaRPr lang="da-DK" sz="1600" noProof="0" dirty="0"/>
          </a:p>
        </p:txBody>
      </p:sp>
      <p:sp>
        <p:nvSpPr>
          <p:cNvPr id="8" name="Trin 4.-6. klasse"/>
          <p:cNvSpPr/>
          <p:nvPr/>
        </p:nvSpPr>
        <p:spPr>
          <a:xfrm>
            <a:off x="4338828" y="1463040"/>
            <a:ext cx="3511296" cy="38404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9" name="Etiket trin 2"/>
          <p:cNvSpPr/>
          <p:nvPr/>
        </p:nvSpPr>
        <p:spPr>
          <a:xfrm>
            <a:off x="4567428" y="1691640"/>
            <a:ext cx="146304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4567428" y="169164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tx1"/>
                </a:solidFill>
              </a:rPr>
              <a:t>4.-6. klasse</a:t>
            </a:r>
            <a:endParaRPr lang="da-DK" sz="13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4567428" y="2286000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3200" b="1" noProof="0" dirty="0">
                <a:solidFill>
                  <a:schemeClr val="tx2"/>
                </a:solidFill>
              </a:rPr>
              <a:t>Fortrolighed</a:t>
            </a:r>
            <a:endParaRPr lang="da-DK" sz="32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4567428" y="3108960"/>
            <a:ext cx="305409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600" noProof="0" dirty="0">
                <a:solidFill>
                  <a:schemeClr val="tx1"/>
                </a:solidFill>
              </a:rPr>
              <a:t>Eleverne bliver fortrolige med skolebiblioteket som kilde til inspiration. Stedets betydning for læseoplevelsen er en del af undervisningen.</a:t>
            </a:r>
            <a:endParaRPr lang="da-DK" sz="1600" noProof="0" dirty="0"/>
          </a:p>
        </p:txBody>
      </p:sp>
      <p:sp>
        <p:nvSpPr>
          <p:cNvPr id="13" name="Trin 7.-9. klasse"/>
          <p:cNvSpPr/>
          <p:nvPr/>
        </p:nvSpPr>
        <p:spPr>
          <a:xfrm>
            <a:off x="8129016" y="1463040"/>
            <a:ext cx="3511296" cy="3840480"/>
          </a:xfrm>
          <a:prstGeom prst="roundRect">
            <a:avLst>
              <a:gd name="adj" fmla="val 312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4" name="Etiket trin 3"/>
          <p:cNvSpPr/>
          <p:nvPr/>
        </p:nvSpPr>
        <p:spPr>
          <a:xfrm>
            <a:off x="8357616" y="1691640"/>
            <a:ext cx="146304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8357616" y="1691640"/>
            <a:ext cx="1463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tx1"/>
                </a:solidFill>
              </a:rPr>
              <a:t>7.-9. klasse</a:t>
            </a:r>
            <a:endParaRPr lang="da-DK" sz="1300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8357616" y="2286000"/>
            <a:ext cx="3054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3200" b="1" dirty="0">
                <a:solidFill>
                  <a:schemeClr val="tx2"/>
                </a:solidFill>
              </a:rPr>
              <a:t>Fællesskaber</a:t>
            </a:r>
            <a:endParaRPr lang="da-DK" sz="320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8357616" y="3108960"/>
            <a:ext cx="3054096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da-DK" sz="1600" noProof="0" dirty="0">
                <a:solidFill>
                  <a:schemeClr val="tx1"/>
                </a:solidFill>
              </a:rPr>
              <a:t>Læsefællesskaber og smag for at være læser: eleverne henter inspiration fra klassen, steder, medier, anmeldelser og skolebiblioteket.</a:t>
            </a:r>
            <a:endParaRPr lang="da-DK" sz="1600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5577840"/>
            <a:ext cx="1109167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i="1" noProof="0" dirty="0">
                <a:solidFill>
                  <a:schemeClr val="accent1"/>
                </a:solidFill>
              </a:rPr>
              <a:t>Fra at finde bøger til at være læser: skolebiblioteket er en del af progressionen.</a:t>
            </a:r>
            <a:endParaRPr lang="da-DK" sz="18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da-DK" b="0" noProof="0" smtClean="0"/>
              <a:t>5</a:t>
            </a:fld>
            <a:endParaRPr lang="da-DK" noProof="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3400" b="1" noProof="0" dirty="0">
                <a:solidFill>
                  <a:schemeClr val="tx2"/>
                </a:solidFill>
              </a:rPr>
              <a:t>Læselyst: samme ambition begge steder</a:t>
            </a:r>
            <a:endParaRPr lang="da-DK" sz="3400" noProof="0" dirty="0"/>
          </a:p>
        </p:txBody>
      </p:sp>
      <p:sp>
        <p:nvSpPr>
          <p:cNvPr id="3" name="Kort vejledning"/>
          <p:cNvSpPr/>
          <p:nvPr/>
        </p:nvSpPr>
        <p:spPr>
          <a:xfrm>
            <a:off x="548640" y="1463040"/>
            <a:ext cx="5394960" cy="3246120"/>
          </a:xfrm>
          <a:prstGeom prst="roundRect">
            <a:avLst>
              <a:gd name="adj" fmla="val 338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4" name="Etiket vejledning"/>
          <p:cNvSpPr/>
          <p:nvPr/>
        </p:nvSpPr>
        <p:spPr>
          <a:xfrm>
            <a:off x="777240" y="1691640"/>
            <a:ext cx="155448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69164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bg1"/>
                </a:solidFill>
              </a:rPr>
              <a:t>Vejledningen</a:t>
            </a:r>
            <a:endParaRPr lang="da-DK" sz="13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24028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Læsekompetence og læselyst er gensidigt afhængige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Fritidslæsning er væsentlig for læseudvikling og varig læseglæde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Elevinddragelse: bogudvalg, book talks, læseklubber og læseambassadører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Støtte til læsning i fysiske bøger er en central opgave</a:t>
            </a:r>
            <a:endParaRPr lang="da-DK" sz="1500" noProof="0" dirty="0"/>
          </a:p>
        </p:txBody>
      </p:sp>
      <p:sp>
        <p:nvSpPr>
          <p:cNvPr id="7" name="Kort fagplan"/>
          <p:cNvSpPr/>
          <p:nvPr/>
        </p:nvSpPr>
        <p:spPr>
          <a:xfrm>
            <a:off x="6245352" y="1463040"/>
            <a:ext cx="5394960" cy="3246120"/>
          </a:xfrm>
          <a:prstGeom prst="roundRect">
            <a:avLst>
              <a:gd name="adj" fmla="val 3380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8" name="Etiket fagplan"/>
          <p:cNvSpPr/>
          <p:nvPr/>
        </p:nvSpPr>
        <p:spPr>
          <a:xfrm>
            <a:off x="6473952" y="1691640"/>
            <a:ext cx="137160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6473952" y="1691640"/>
            <a:ext cx="1371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tx1"/>
                </a:solidFill>
              </a:rPr>
              <a:t>Fagplanen</a:t>
            </a:r>
            <a:endParaRPr lang="da-DK" sz="130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6473952" y="2240280"/>
            <a:ext cx="49377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Læsning og læsekultur er første indholdsområde i dansk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Fællesskab om læsning og medbestemmelse i valg af tekster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Fordybelse i en mangfoldighed af tekster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Mål: læse flydende og med forståelse og afstemme tempo efter formål</a:t>
            </a:r>
            <a:endParaRPr lang="da-DK" sz="1500" noProof="0" dirty="0"/>
          </a:p>
        </p:txBody>
      </p:sp>
      <p:sp>
        <p:nvSpPr>
          <p:cNvPr id="11" name="Kobling"/>
          <p:cNvSpPr/>
          <p:nvPr/>
        </p:nvSpPr>
        <p:spPr>
          <a:xfrm>
            <a:off x="548640" y="4937760"/>
            <a:ext cx="11091672" cy="1234440"/>
          </a:xfrm>
          <a:prstGeom prst="roundRect">
            <a:avLst>
              <a:gd name="adj" fmla="val 8889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4937760"/>
            <a:ext cx="10469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700" b="1" noProof="0" dirty="0">
                <a:solidFill>
                  <a:schemeClr val="accent2"/>
                </a:solidFill>
              </a:rPr>
              <a:t>Koblingen</a:t>
            </a:r>
            <a:endParaRPr lang="da-DK" sz="1700" noProof="0" dirty="0"/>
          </a:p>
          <a:p>
            <a:pPr marL="0" indent="0">
              <a:buNone/>
            </a:pPr>
            <a:r>
              <a:rPr lang="da-DK" sz="1700" noProof="0" dirty="0">
                <a:solidFill>
                  <a:schemeClr val="bg1"/>
                </a:solidFill>
              </a:rPr>
              <a:t>Læsebånd, book talks og læseklubber kan planlægges som en del af danskundervisningen, med elevernes medbestemmelse i bogvalget.</a:t>
            </a:r>
            <a:endParaRPr lang="da-DK" sz="17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da-DK" b="0" noProof="0" smtClean="0"/>
              <a:t>6</a:t>
            </a:fld>
            <a:endParaRPr lang="da-DK" noProof="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65760"/>
            <a:ext cx="110916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da-DK" sz="3400" b="1" noProof="0" dirty="0">
                <a:solidFill>
                  <a:schemeClr val="tx2"/>
                </a:solidFill>
              </a:rPr>
              <a:t>Kritisk læsning og digital dannelse</a:t>
            </a:r>
            <a:endParaRPr lang="da-DK" sz="3400" noProof="0" dirty="0"/>
          </a:p>
        </p:txBody>
      </p:sp>
      <p:sp>
        <p:nvSpPr>
          <p:cNvPr id="3" name="Række 4.-6."/>
          <p:cNvSpPr/>
          <p:nvPr/>
        </p:nvSpPr>
        <p:spPr>
          <a:xfrm>
            <a:off x="548640" y="1463040"/>
            <a:ext cx="6583680" cy="178308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4" name="Etiket 4.-6."/>
          <p:cNvSpPr/>
          <p:nvPr/>
        </p:nvSpPr>
        <p:spPr>
          <a:xfrm>
            <a:off x="777240" y="169164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691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tx1"/>
                </a:solidFill>
              </a:rPr>
              <a:t>4.-6.</a:t>
            </a:r>
            <a:endParaRPr lang="da-DK" sz="13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600200"/>
            <a:ext cx="49377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500" noProof="0" dirty="0">
                <a:solidFill>
                  <a:schemeClr val="tx1"/>
                </a:solidFill>
              </a:rPr>
              <a:t>Fagplanen: søge, finde og kritisk vurdere indhold på nettet. Kritisk analyse af information og misinformation.</a:t>
            </a:r>
            <a:endParaRPr lang="da-DK" sz="1500" noProof="0" dirty="0"/>
          </a:p>
        </p:txBody>
      </p:sp>
      <p:sp>
        <p:nvSpPr>
          <p:cNvPr id="7" name="Række 7.-9."/>
          <p:cNvSpPr/>
          <p:nvPr/>
        </p:nvSpPr>
        <p:spPr>
          <a:xfrm>
            <a:off x="548640" y="3429000"/>
            <a:ext cx="6583680" cy="178308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8" name="Etiket 7.-9."/>
          <p:cNvSpPr/>
          <p:nvPr/>
        </p:nvSpPr>
        <p:spPr>
          <a:xfrm>
            <a:off x="777240" y="3657600"/>
            <a:ext cx="1005840" cy="3474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65760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tx1"/>
                </a:solidFill>
              </a:rPr>
              <a:t>7.-9.</a:t>
            </a:r>
            <a:endParaRPr lang="da-DK" sz="130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3566160"/>
            <a:ext cx="49377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500" noProof="0" dirty="0">
                <a:solidFill>
                  <a:schemeClr val="tx1"/>
                </a:solidFill>
              </a:rPr>
              <a:t>Fagplanen: vurdere pålidelighed, sammenligne tekster med modstridende oplysninger og vurdere kunstigt genererede tekster kritisk. Hvordan algoritmer sorterer information.</a:t>
            </a:r>
            <a:endParaRPr lang="da-DK" sz="1500" noProof="0" dirty="0"/>
          </a:p>
        </p:txBody>
      </p:sp>
      <p:sp>
        <p:nvSpPr>
          <p:cNvPr id="11" name="Kort vejledning"/>
          <p:cNvSpPr/>
          <p:nvPr/>
        </p:nvSpPr>
        <p:spPr>
          <a:xfrm>
            <a:off x="7406640" y="1463040"/>
            <a:ext cx="4233672" cy="374904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2" name="Etiket vejledning"/>
          <p:cNvSpPr/>
          <p:nvPr/>
        </p:nvSpPr>
        <p:spPr>
          <a:xfrm>
            <a:off x="7635240" y="1691640"/>
            <a:ext cx="1554480" cy="3474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7635240" y="1691640"/>
            <a:ext cx="1554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300" b="1" noProof="0" dirty="0">
                <a:solidFill>
                  <a:schemeClr val="bg1"/>
                </a:solidFill>
              </a:rPr>
              <a:t>Vejledningen</a:t>
            </a:r>
            <a:endParaRPr lang="da-DK" sz="13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7635240" y="2240280"/>
            <a:ext cx="3794760" cy="2834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Teknologiforståelse: informationssøgning, digital produktion og kritisk brug af medier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Støtte til undervisning, hvor teknologi indgår i fagene</a:t>
            </a:r>
            <a:endParaRPr lang="da-DK" sz="15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500" noProof="0" dirty="0">
                <a:solidFill>
                  <a:schemeClr val="tx1"/>
                </a:solidFill>
              </a:rPr>
              <a:t>Læse- og skriveteknologier og lydbøger til elever med læsevanskeligheder</a:t>
            </a:r>
            <a:endParaRPr lang="da-DK" sz="1500" noProof="0" dirty="0"/>
          </a:p>
        </p:txBody>
      </p:sp>
      <p:sp>
        <p:nvSpPr>
          <p:cNvPr id="15" name="Kobling"/>
          <p:cNvSpPr/>
          <p:nvPr/>
        </p:nvSpPr>
        <p:spPr>
          <a:xfrm>
            <a:off x="548640" y="5440680"/>
            <a:ext cx="11091672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868680" y="5440680"/>
            <a:ext cx="10469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700" b="1" noProof="0" dirty="0">
                <a:solidFill>
                  <a:schemeClr val="accent2"/>
                </a:solidFill>
              </a:rPr>
              <a:t>Koblingen: </a:t>
            </a:r>
            <a:r>
              <a:rPr lang="da-DK" sz="1700" noProof="0" dirty="0">
                <a:solidFill>
                  <a:schemeClr val="bg1"/>
                </a:solidFill>
              </a:rPr>
              <a:t>skolebibliotekets vejledning i søgning og kildekritik passer direkte ind i fagplanens læsemål.</a:t>
            </a:r>
            <a:endParaRPr lang="da-DK" sz="1700" noProof="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400800"/>
            <a:ext cx="667512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68"/>
                </a:solidFill>
              </a:defRPr>
            </a:lvl1pPr>
          </a:lstStyle>
          <a:p>
            <a:pPr algn="r"/>
            <a:fld id="{F7021451-1387-4CA6-816F-3879F97B5CBC}" type="slidenum">
              <a:rPr lang="da-DK" b="0" noProof="0" smtClean="0"/>
              <a:t>7</a:t>
            </a:fld>
            <a:endParaRPr lang="da-DK" noProof="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365760"/>
            <a:ext cx="1072896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4000" b="1" noProof="0" dirty="0">
                <a:solidFill>
                  <a:srgbClr val="1F4E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Skolebibliotekets fagplans-opdrag…..</a:t>
            </a:r>
            <a:endParaRPr lang="da-DK" sz="4000" noProof="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3413760" cy="213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ED3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4" name="Shape 2"/>
          <p:cNvSpPr/>
          <p:nvPr/>
        </p:nvSpPr>
        <p:spPr>
          <a:xfrm>
            <a:off x="914400" y="1645920"/>
            <a:ext cx="463296" cy="463296"/>
          </a:xfrm>
          <a:prstGeom prst="ellipse">
            <a:avLst/>
          </a:prstGeom>
          <a:solidFill>
            <a:srgbClr val="1F4E5F"/>
          </a:solidFill>
          <a:ln w="12700">
            <a:solidFill>
              <a:srgbClr val="1F4E5F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645920"/>
            <a:ext cx="463296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da-DK" sz="1733" b="1" noProof="0" dirty="0">
                <a:solidFill>
                  <a:srgbClr val="FFFFFF"/>
                </a:solidFill>
              </a:rPr>
              <a:t>1</a:t>
            </a:r>
            <a:endParaRPr lang="da-DK" sz="1733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1487424" y="1609344"/>
            <a:ext cx="25603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1733" b="1" noProof="0" dirty="0">
                <a:solidFill>
                  <a:srgbClr val="1F4E5F"/>
                </a:solidFill>
              </a:rPr>
              <a:t>Kend fagplanerne</a:t>
            </a:r>
            <a:endParaRPr lang="da-DK" sz="1733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255520"/>
            <a:ext cx="3048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da-DK" sz="1467" noProof="0" dirty="0">
                <a:solidFill>
                  <a:srgbClr val="22313A"/>
                </a:solidFill>
              </a:rPr>
              <a:t>Følg udkastene og kortlæg, hvor biblioteket kan understøtte de enkelte fags kernestof.</a:t>
            </a:r>
            <a:endParaRPr lang="da-DK" sz="1467" noProof="0" dirty="0"/>
          </a:p>
        </p:txBody>
      </p:sp>
      <p:sp>
        <p:nvSpPr>
          <p:cNvPr id="8" name="Shape 6"/>
          <p:cNvSpPr/>
          <p:nvPr/>
        </p:nvSpPr>
        <p:spPr>
          <a:xfrm>
            <a:off x="4389120" y="1463040"/>
            <a:ext cx="3413760" cy="213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ED3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9" name="Shape 7"/>
          <p:cNvSpPr/>
          <p:nvPr/>
        </p:nvSpPr>
        <p:spPr>
          <a:xfrm>
            <a:off x="4572000" y="1645920"/>
            <a:ext cx="463296" cy="463296"/>
          </a:xfrm>
          <a:prstGeom prst="ellipse">
            <a:avLst/>
          </a:prstGeom>
          <a:solidFill>
            <a:srgbClr val="1F4E5F"/>
          </a:solidFill>
          <a:ln w="12700">
            <a:solidFill>
              <a:srgbClr val="1F4E5F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1645920"/>
            <a:ext cx="463296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da-DK" sz="1733" b="1" noProof="0" dirty="0">
                <a:solidFill>
                  <a:srgbClr val="FFFFFF"/>
                </a:solidFill>
              </a:rPr>
              <a:t>2</a:t>
            </a:r>
            <a:endParaRPr lang="da-DK" sz="1733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5145024" y="1609344"/>
            <a:ext cx="25603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1733" b="1" noProof="0" dirty="0"/>
              <a:t>Læremidler</a:t>
            </a:r>
          </a:p>
        </p:txBody>
      </p:sp>
      <p:sp>
        <p:nvSpPr>
          <p:cNvPr id="12" name="Text 10"/>
          <p:cNvSpPr txBox="1"/>
          <p:nvPr/>
        </p:nvSpPr>
        <p:spPr>
          <a:xfrm>
            <a:off x="4572000" y="2255520"/>
            <a:ext cx="3048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da-DK" sz="1467" noProof="0" dirty="0">
                <a:solidFill>
                  <a:srgbClr val="22313A"/>
                </a:solidFill>
              </a:rPr>
              <a:t>Gennemgå bøger og læremidler, så de matcher fagplanerne – herunder fysiske bøger til undervisning og fritidslæsning.</a:t>
            </a:r>
            <a:endParaRPr lang="da-DK" sz="1467" noProof="0" dirty="0"/>
          </a:p>
        </p:txBody>
      </p:sp>
      <p:sp>
        <p:nvSpPr>
          <p:cNvPr id="13" name="Shape 11"/>
          <p:cNvSpPr/>
          <p:nvPr/>
        </p:nvSpPr>
        <p:spPr>
          <a:xfrm>
            <a:off x="8046720" y="1463040"/>
            <a:ext cx="3413760" cy="213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ED3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14" name="Shape 12"/>
          <p:cNvSpPr/>
          <p:nvPr/>
        </p:nvSpPr>
        <p:spPr>
          <a:xfrm>
            <a:off x="8229600" y="1645920"/>
            <a:ext cx="463296" cy="463296"/>
          </a:xfrm>
          <a:prstGeom prst="ellipse">
            <a:avLst/>
          </a:prstGeom>
          <a:solidFill>
            <a:srgbClr val="1F4E5F"/>
          </a:solidFill>
          <a:ln w="12700">
            <a:solidFill>
              <a:srgbClr val="1F4E5F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8229600" y="1645920"/>
            <a:ext cx="463296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da-DK" sz="1733" b="1" noProof="0" dirty="0">
                <a:solidFill>
                  <a:srgbClr val="FFFFFF"/>
                </a:solidFill>
              </a:rPr>
              <a:t>3</a:t>
            </a:r>
            <a:endParaRPr lang="da-DK" sz="1733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8802624" y="1609344"/>
            <a:ext cx="25603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1733" b="1" noProof="0" dirty="0">
                <a:solidFill>
                  <a:srgbClr val="1F4E5F"/>
                </a:solidFill>
              </a:rPr>
              <a:t>Styrk læsningen</a:t>
            </a:r>
            <a:endParaRPr lang="da-DK" sz="1733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8229600" y="2255520"/>
            <a:ext cx="3048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da-DK" sz="1467" noProof="0" dirty="0">
                <a:solidFill>
                  <a:srgbClr val="22313A"/>
                </a:solidFill>
              </a:rPr>
              <a:t>Styrke læseindsatser på tværs af fag og klassetrin og vejlede om litteratur og kulturtilbud.</a:t>
            </a:r>
            <a:endParaRPr lang="da-DK" sz="1467" noProof="0" dirty="0"/>
          </a:p>
        </p:txBody>
      </p:sp>
      <p:sp>
        <p:nvSpPr>
          <p:cNvPr id="18" name="Shape 16"/>
          <p:cNvSpPr/>
          <p:nvPr/>
        </p:nvSpPr>
        <p:spPr>
          <a:xfrm>
            <a:off x="731520" y="3840480"/>
            <a:ext cx="3413760" cy="213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ED3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19" name="Shape 17"/>
          <p:cNvSpPr/>
          <p:nvPr/>
        </p:nvSpPr>
        <p:spPr>
          <a:xfrm>
            <a:off x="914400" y="4023360"/>
            <a:ext cx="463296" cy="463296"/>
          </a:xfrm>
          <a:prstGeom prst="ellipse">
            <a:avLst/>
          </a:prstGeom>
          <a:solidFill>
            <a:srgbClr val="1F4E5F"/>
          </a:solidFill>
          <a:ln w="12700">
            <a:solidFill>
              <a:srgbClr val="1F4E5F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4023360"/>
            <a:ext cx="463296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da-DK" sz="1733" b="1" noProof="0" dirty="0">
                <a:solidFill>
                  <a:srgbClr val="FFFFFF"/>
                </a:solidFill>
              </a:rPr>
              <a:t>4</a:t>
            </a:r>
            <a:endParaRPr lang="da-DK" sz="1733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1487424" y="3986784"/>
            <a:ext cx="25603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1733" b="1" dirty="0">
                <a:solidFill>
                  <a:srgbClr val="1F4E5F"/>
                </a:solidFill>
              </a:rPr>
              <a:t>Bliv skarp i vejledningen</a:t>
            </a:r>
            <a:endParaRPr lang="da-DK" sz="1733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4632960"/>
            <a:ext cx="3048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da-DK" sz="1467" noProof="0" dirty="0">
                <a:solidFill>
                  <a:srgbClr val="22313A"/>
                </a:solidFill>
              </a:rPr>
              <a:t>Støt planlægning, gennemførelse og evaluering af undervisningen – også valg af læremidler.</a:t>
            </a:r>
          </a:p>
          <a:p>
            <a:r>
              <a:rPr lang="da-DK" sz="1467" dirty="0">
                <a:solidFill>
                  <a:srgbClr val="22313A"/>
                </a:solidFill>
              </a:rPr>
              <a:t>Søg indflydelse i faglige fællesskaber.</a:t>
            </a:r>
            <a:endParaRPr lang="da-DK" sz="1467" noProof="0" dirty="0"/>
          </a:p>
        </p:txBody>
      </p:sp>
      <p:sp>
        <p:nvSpPr>
          <p:cNvPr id="23" name="Shape 21"/>
          <p:cNvSpPr/>
          <p:nvPr/>
        </p:nvSpPr>
        <p:spPr>
          <a:xfrm>
            <a:off x="4389120" y="3840480"/>
            <a:ext cx="3413760" cy="213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ED3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24" name="Shape 22"/>
          <p:cNvSpPr/>
          <p:nvPr/>
        </p:nvSpPr>
        <p:spPr>
          <a:xfrm>
            <a:off x="4572000" y="4023360"/>
            <a:ext cx="463296" cy="463296"/>
          </a:xfrm>
          <a:prstGeom prst="ellipse">
            <a:avLst/>
          </a:prstGeom>
          <a:solidFill>
            <a:srgbClr val="1F4E5F"/>
          </a:solidFill>
          <a:ln w="12700">
            <a:solidFill>
              <a:srgbClr val="1F4E5F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4572000" y="4023360"/>
            <a:ext cx="463296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da-DK" sz="1733" b="1" noProof="0" dirty="0">
                <a:solidFill>
                  <a:srgbClr val="FFFFFF"/>
                </a:solidFill>
              </a:rPr>
              <a:t>5</a:t>
            </a:r>
            <a:endParaRPr lang="da-DK" sz="1733" noProof="0" dirty="0"/>
          </a:p>
        </p:txBody>
      </p:sp>
      <p:sp>
        <p:nvSpPr>
          <p:cNvPr id="26" name="Text 24"/>
          <p:cNvSpPr txBox="1"/>
          <p:nvPr/>
        </p:nvSpPr>
        <p:spPr>
          <a:xfrm>
            <a:off x="5145024" y="3986784"/>
            <a:ext cx="25603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1733" b="1" noProof="0" dirty="0">
                <a:solidFill>
                  <a:srgbClr val="1F4E5F"/>
                </a:solidFill>
              </a:rPr>
              <a:t>Understøt tværgående elementer</a:t>
            </a:r>
            <a:r>
              <a:rPr lang="da-DK" sz="1733" b="1" dirty="0">
                <a:solidFill>
                  <a:srgbClr val="1F4E5F"/>
                </a:solidFill>
              </a:rPr>
              <a:t>, </a:t>
            </a:r>
            <a:r>
              <a:rPr lang="da-DK" sz="1733" b="1" dirty="0" err="1">
                <a:solidFill>
                  <a:srgbClr val="1F4E5F"/>
                </a:solidFill>
              </a:rPr>
              <a:t>spec</a:t>
            </a:r>
            <a:r>
              <a:rPr lang="da-DK" sz="1733" b="1" dirty="0">
                <a:solidFill>
                  <a:srgbClr val="1F4E5F"/>
                </a:solidFill>
              </a:rPr>
              <a:t>. teknologi</a:t>
            </a:r>
            <a:endParaRPr lang="da-DK" sz="1733" noProof="0" dirty="0"/>
          </a:p>
        </p:txBody>
      </p:sp>
      <p:sp>
        <p:nvSpPr>
          <p:cNvPr id="27" name="Text 25"/>
          <p:cNvSpPr txBox="1"/>
          <p:nvPr/>
        </p:nvSpPr>
        <p:spPr>
          <a:xfrm>
            <a:off x="4572000" y="4632960"/>
            <a:ext cx="3048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da-DK" sz="1467" noProof="0" dirty="0">
                <a:solidFill>
                  <a:srgbClr val="22313A"/>
                </a:solidFill>
              </a:rPr>
              <a:t>Kildekritik, informationssøgning og teknologiforståelse integreret i fagene.</a:t>
            </a:r>
            <a:endParaRPr lang="da-DK" sz="1467" noProof="0" dirty="0"/>
          </a:p>
        </p:txBody>
      </p:sp>
      <p:sp>
        <p:nvSpPr>
          <p:cNvPr id="28" name="Shape 26"/>
          <p:cNvSpPr/>
          <p:nvPr/>
        </p:nvSpPr>
        <p:spPr>
          <a:xfrm>
            <a:off x="8046720" y="3840480"/>
            <a:ext cx="3413760" cy="2133600"/>
          </a:xfrm>
          <a:prstGeom prst="rect">
            <a:avLst/>
          </a:prstGeom>
          <a:solidFill>
            <a:srgbClr val="FFFFFF"/>
          </a:solidFill>
          <a:ln w="12700">
            <a:solidFill>
              <a:srgbClr val="E3DED3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29" name="Shape 27"/>
          <p:cNvSpPr/>
          <p:nvPr/>
        </p:nvSpPr>
        <p:spPr>
          <a:xfrm>
            <a:off x="8229600" y="4023360"/>
            <a:ext cx="463296" cy="463296"/>
          </a:xfrm>
          <a:prstGeom prst="ellipse">
            <a:avLst/>
          </a:prstGeom>
          <a:solidFill>
            <a:srgbClr val="1F4E5F"/>
          </a:solidFill>
          <a:ln w="12700">
            <a:solidFill>
              <a:srgbClr val="1F4E5F"/>
            </a:solidFill>
            <a:prstDash val="solid"/>
          </a:ln>
        </p:spPr>
        <p:txBody>
          <a:bodyPr/>
          <a:lstStyle/>
          <a:p>
            <a:endParaRPr lang="da-DK" sz="2400" noProof="0" dirty="0"/>
          </a:p>
        </p:txBody>
      </p:sp>
      <p:sp>
        <p:nvSpPr>
          <p:cNvPr id="30" name="Text 28"/>
          <p:cNvSpPr txBox="1"/>
          <p:nvPr/>
        </p:nvSpPr>
        <p:spPr>
          <a:xfrm>
            <a:off x="8229600" y="4023360"/>
            <a:ext cx="463296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da-DK" sz="1733" b="1" noProof="0" dirty="0">
                <a:solidFill>
                  <a:srgbClr val="FFFFFF"/>
                </a:solidFill>
              </a:rPr>
              <a:t>6</a:t>
            </a:r>
            <a:endParaRPr lang="da-DK" sz="1733" noProof="0" dirty="0"/>
          </a:p>
        </p:txBody>
      </p:sp>
      <p:sp>
        <p:nvSpPr>
          <p:cNvPr id="31" name="Text 29"/>
          <p:cNvSpPr txBox="1"/>
          <p:nvPr/>
        </p:nvSpPr>
        <p:spPr>
          <a:xfrm>
            <a:off x="8802624" y="3986784"/>
            <a:ext cx="25603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1733" b="1" noProof="0" dirty="0">
                <a:solidFill>
                  <a:srgbClr val="1F4E5F"/>
                </a:solidFill>
              </a:rPr>
              <a:t>Samarbejd og udvikling</a:t>
            </a:r>
            <a:endParaRPr lang="da-DK" sz="1733" noProof="0" dirty="0"/>
          </a:p>
        </p:txBody>
      </p:sp>
      <p:sp>
        <p:nvSpPr>
          <p:cNvPr id="32" name="Text 30"/>
          <p:cNvSpPr txBox="1"/>
          <p:nvPr/>
        </p:nvSpPr>
        <p:spPr>
          <a:xfrm>
            <a:off x="8229600" y="4632960"/>
            <a:ext cx="3048000" cy="12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da-DK" sz="1467" noProof="0" dirty="0">
                <a:solidFill>
                  <a:srgbClr val="22313A"/>
                </a:solidFill>
              </a:rPr>
              <a:t>Stærkt samarbejde med eksterne læringsresssourcer og en tydelig rolle i skolens udvikling.</a:t>
            </a:r>
            <a:endParaRPr lang="da-DK" sz="1467" noProof="0" dirty="0"/>
          </a:p>
        </p:txBody>
      </p:sp>
      <p:sp>
        <p:nvSpPr>
          <p:cNvPr id="35" name="Rektangel 34">
            <a:extLst>
              <a:ext uri="{FF2B5EF4-FFF2-40B4-BE49-F238E27FC236}">
                <a16:creationId xmlns:a16="http://schemas.microsoft.com/office/drawing/2014/main" id="{BDC556E6-122E-B1A9-95A8-9CDEEB3BF8A2}"/>
              </a:ext>
            </a:extLst>
          </p:cNvPr>
          <p:cNvSpPr/>
          <p:nvPr/>
        </p:nvSpPr>
        <p:spPr>
          <a:xfrm>
            <a:off x="6383403" y="5961736"/>
            <a:ext cx="483844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a-DK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+ det undersøgende….</a:t>
            </a:r>
          </a:p>
        </p:txBody>
      </p:sp>
    </p:spTree>
    <p:extLst>
      <p:ext uri="{BB962C8B-B14F-4D97-AF65-F5344CB8AC3E}">
        <p14:creationId xmlns:p14="http://schemas.microsoft.com/office/powerpoint/2010/main" val="26651224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640080" y="36576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sz="3600" i="1" dirty="0">
                <a:solidFill>
                  <a:schemeClr val="accent2"/>
                </a:solidFill>
              </a:rPr>
              <a:t>Til diskussion</a:t>
            </a:r>
            <a:endParaRPr lang="da-DK" sz="3400" noProof="0" dirty="0"/>
          </a:p>
        </p:txBody>
      </p:sp>
      <p:sp>
        <p:nvSpPr>
          <p:cNvPr id="3" name="Nummer 1"/>
          <p:cNvSpPr/>
          <p:nvPr/>
        </p:nvSpPr>
        <p:spPr>
          <a:xfrm>
            <a:off x="64008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800" b="1" noProof="0" dirty="0">
                <a:solidFill>
                  <a:schemeClr val="tx1"/>
                </a:solidFill>
              </a:rPr>
              <a:t>1</a:t>
            </a:r>
            <a:endParaRPr lang="da-DK" sz="18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435608"/>
            <a:ext cx="61264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da-DK" i="1" dirty="0">
                <a:solidFill>
                  <a:schemeClr val="bg1"/>
                </a:solidFill>
              </a:rPr>
              <a:t>Hvordan sikrer vi, at skolebiblioteket er med, når fagplanerne skal omsættes lokalt?</a:t>
            </a:r>
            <a:endParaRPr lang="da-DK" sz="1800" noProof="0" dirty="0">
              <a:solidFill>
                <a:schemeClr val="bg1"/>
              </a:solidFill>
            </a:endParaRPr>
          </a:p>
        </p:txBody>
      </p:sp>
      <p:sp>
        <p:nvSpPr>
          <p:cNvPr id="6" name="Nummer 2"/>
          <p:cNvSpPr/>
          <p:nvPr/>
        </p:nvSpPr>
        <p:spPr>
          <a:xfrm>
            <a:off x="640080" y="228600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2860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800" b="1" noProof="0" dirty="0">
                <a:solidFill>
                  <a:schemeClr val="tx1"/>
                </a:solidFill>
              </a:rPr>
              <a:t>2</a:t>
            </a:r>
            <a:endParaRPr lang="da-DK" sz="18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212848"/>
            <a:ext cx="61264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i="1" noProof="0" dirty="0">
                <a:solidFill>
                  <a:schemeClr val="bg1"/>
                </a:solidFill>
              </a:rPr>
              <a:t>Hvad kan jeg bidrage med som skolebibliotekar og vejleder?</a:t>
            </a:r>
          </a:p>
        </p:txBody>
      </p:sp>
      <p:sp>
        <p:nvSpPr>
          <p:cNvPr id="9" name="Nummer 3"/>
          <p:cNvSpPr/>
          <p:nvPr/>
        </p:nvSpPr>
        <p:spPr>
          <a:xfrm>
            <a:off x="640080" y="30632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800" b="1" noProof="0" dirty="0">
                <a:solidFill>
                  <a:schemeClr val="tx1"/>
                </a:solidFill>
              </a:rPr>
              <a:t>3</a:t>
            </a:r>
            <a:endParaRPr lang="da-DK" sz="18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2990088"/>
            <a:ext cx="61264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i="1" dirty="0">
                <a:solidFill>
                  <a:schemeClr val="bg1"/>
                </a:solidFill>
              </a:rPr>
              <a:t>Hvad er perspektiverne for vores faglige fællesskaber på skolen?</a:t>
            </a:r>
            <a:endParaRPr lang="da-DK" sz="1800" i="1" noProof="0" dirty="0">
              <a:solidFill>
                <a:schemeClr val="bg1"/>
              </a:solidFill>
            </a:endParaRPr>
          </a:p>
        </p:txBody>
      </p:sp>
      <p:sp>
        <p:nvSpPr>
          <p:cNvPr id="12" name="Nummer 4"/>
          <p:cNvSpPr/>
          <p:nvPr/>
        </p:nvSpPr>
        <p:spPr>
          <a:xfrm>
            <a:off x="640080" y="3840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3840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800" b="1" noProof="0" dirty="0">
                <a:solidFill>
                  <a:schemeClr val="tx1"/>
                </a:solidFill>
              </a:rPr>
              <a:t>4</a:t>
            </a:r>
            <a:endParaRPr lang="da-DK" sz="18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3767328"/>
            <a:ext cx="61264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noProof="0" dirty="0">
                <a:solidFill>
                  <a:schemeClr val="bg1"/>
                </a:solidFill>
              </a:rPr>
              <a:t>…………………………….</a:t>
            </a:r>
            <a:endParaRPr lang="da-DK" sz="1800" noProof="0" dirty="0"/>
          </a:p>
        </p:txBody>
      </p:sp>
      <p:sp>
        <p:nvSpPr>
          <p:cNvPr id="15" name="Nummer 5"/>
          <p:cNvSpPr/>
          <p:nvPr/>
        </p:nvSpPr>
        <p:spPr>
          <a:xfrm>
            <a:off x="640080" y="4617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46177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da-DK" sz="1800" b="1" noProof="0" dirty="0">
                <a:solidFill>
                  <a:schemeClr val="tx1"/>
                </a:solidFill>
              </a:rPr>
              <a:t>5</a:t>
            </a:r>
            <a:endParaRPr lang="da-DK" sz="180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1463040" y="4544568"/>
            <a:ext cx="61264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noProof="0" dirty="0">
                <a:solidFill>
                  <a:schemeClr val="bg1"/>
                </a:solidFill>
              </a:rPr>
              <a:t>…………………………………………..</a:t>
            </a:r>
            <a:endParaRPr lang="da-DK" sz="1800" noProof="0" dirty="0"/>
          </a:p>
        </p:txBody>
      </p:sp>
      <p:sp>
        <p:nvSpPr>
          <p:cNvPr id="18" name="Forbehold"/>
          <p:cNvSpPr/>
          <p:nvPr/>
        </p:nvSpPr>
        <p:spPr>
          <a:xfrm>
            <a:off x="8046720" y="1508760"/>
            <a:ext cx="3520440" cy="3840480"/>
          </a:xfrm>
          <a:prstGeom prst="roundRect">
            <a:avLst>
              <a:gd name="adj" fmla="val 3117"/>
            </a:avLst>
          </a:prstGeom>
          <a:solidFill>
            <a:schemeClr val="accent6"/>
          </a:solidFill>
          <a:ln/>
        </p:spPr>
        <p:txBody>
          <a:bodyPr/>
          <a:lstStyle/>
          <a:p>
            <a:endParaRPr lang="da-DK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8275320" y="169164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da-DK" sz="1800" b="1" noProof="0" dirty="0">
                <a:solidFill>
                  <a:schemeClr val="accent5"/>
                </a:solidFill>
              </a:rPr>
              <a:t>Forbehold</a:t>
            </a:r>
            <a:endParaRPr lang="da-DK" sz="1800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194560"/>
            <a:ext cx="30632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400" noProof="0" dirty="0">
                <a:solidFill>
                  <a:schemeClr val="bg1"/>
                </a:solidFill>
              </a:rPr>
              <a:t>Fagplanen er et andet udkast og kan ændres inden 2027/28</a:t>
            </a:r>
            <a:endParaRPr lang="da-DK" sz="14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400" noProof="0" dirty="0">
                <a:solidFill>
                  <a:schemeClr val="bg1"/>
                </a:solidFill>
              </a:rPr>
              <a:t>Gennemgangen bygger kun på fagplanen i dansk</a:t>
            </a:r>
            <a:endParaRPr lang="da-DK" sz="1400" noProof="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da-DK" sz="1400" noProof="0" dirty="0">
                <a:solidFill>
                  <a:schemeClr val="bg1"/>
                </a:solidFill>
              </a:rPr>
              <a:t>Koblingerne er forslag</a:t>
            </a:r>
            <a:r>
              <a:rPr lang="da-DK" sz="1400" dirty="0">
                <a:solidFill>
                  <a:schemeClr val="bg1"/>
                </a:solidFill>
              </a:rPr>
              <a:t>.</a:t>
            </a:r>
            <a:endParaRPr lang="da-DK" sz="1400" noProof="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kolebibliotek">
  <a:themeElements>
    <a:clrScheme name="Skolebibliotek">
      <a:dk1>
        <a:srgbClr val="1B2B2A"/>
      </a:dk1>
      <a:lt1>
        <a:srgbClr val="FFFFFF"/>
      </a:lt1>
      <a:dk2>
        <a:srgbClr val="17413C"/>
      </a:dk2>
      <a:lt2>
        <a:srgbClr val="EAF1EE"/>
      </a:lt2>
      <a:accent1>
        <a:srgbClr val="17413C"/>
      </a:accent1>
      <a:accent2>
        <a:srgbClr val="E39B2D"/>
      </a:accent2>
      <a:accent3>
        <a:srgbClr val="B8472F"/>
      </a:accent3>
      <a:accent4>
        <a:srgbClr val="6FA79A"/>
      </a:accent4>
      <a:accent5>
        <a:srgbClr val="FBEBCB"/>
      </a:accent5>
      <a:accent6>
        <a:srgbClr val="5B6B68"/>
      </a:accent6>
      <a:hlink>
        <a:srgbClr val="17413C"/>
      </a:hlink>
      <a:folHlink>
        <a:srgbClr val="5B6B68"/>
      </a:folHlink>
    </a:clrScheme>
    <a:fontScheme name="Skolebibliote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1210</Words>
  <Application>Microsoft Office PowerPoint</Application>
  <PresentationFormat>Widescreen</PresentationFormat>
  <Paragraphs>144</Paragraphs>
  <Slides>9</Slides>
  <Notes>9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Skolebibliotek</vt:lpstr>
      <vt:lpstr>Hvad rager fagfornyelsen skolebiblioteket</vt:lpstr>
      <vt:lpstr>Mange ændringer på kort tid.</vt:lpstr>
      <vt:lpstr>Skolebibliotekets opdrag i loven</vt:lpstr>
      <vt:lpstr>Fx: Fagplanen i dansk: indholdsområder</vt:lpstr>
      <vt:lpstr>Fagplanen nævner skolebiblioteket</vt:lpstr>
      <vt:lpstr>Læselyst: samme ambition begge steder</vt:lpstr>
      <vt:lpstr>Kritisk læsning og digital dannelse</vt:lpstr>
      <vt:lpstr>PowerPoint-præsentation</vt:lpstr>
      <vt:lpstr>Til diskussion</vt:lpstr>
    </vt:vector>
  </TitlesOfParts>
  <Company>UC SYD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Hvad rager fagfornyelsen skolebiblioteket</dc:title>
  <dc:subject>Skolebiblioteket fagfornyelsen</dc:subject>
  <dc:creator>Steen Juhl Møller</dc:creator>
  <cp:lastModifiedBy>Steen Juhl Møller (STJM)</cp:lastModifiedBy>
  <cp:revision>2</cp:revision>
  <dcterms:created xsi:type="dcterms:W3CDTF">2026-10-22T14:38:59Z</dcterms:created>
  <dcterms:modified xsi:type="dcterms:W3CDTF">2026-10-24T13:32:46Z</dcterms:modified>
</cp:coreProperties>
</file>